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59" r:id="rId5"/>
    <p:sldId id="260" r:id="rId6"/>
    <p:sldId id="270" r:id="rId7"/>
    <p:sldId id="262" r:id="rId8"/>
    <p:sldId id="263" r:id="rId9"/>
    <p:sldId id="265" r:id="rId10"/>
    <p:sldId id="272" r:id="rId11"/>
    <p:sldId id="266" r:id="rId12"/>
    <p:sldId id="273" r:id="rId13"/>
    <p:sldId id="274" r:id="rId14"/>
    <p:sldId id="275" r:id="rId15"/>
    <p:sldId id="276" r:id="rId16"/>
    <p:sldId id="26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5D9F9-78A4-1E7C-11BA-9BC2D0987E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EE67FF-71FA-78C1-2CE1-57B80D70F9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64FB3E-A1F4-74BB-C577-41EB37B3E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4E8D2-914E-4CE7-86B1-DB1603E673BA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3BCAE2-9506-F94F-BFD4-5D8FB8271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058A1D-A641-AEAE-49F4-F2B247977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A44E4-5CCE-4977-8ACF-F794527DF5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060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DB02F-EDF4-856F-DC03-23C7C09A1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827FA1-4475-A5B2-3F9C-AD7FFBF74B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44F546-3200-CE74-4E5A-408B26348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4E8D2-914E-4CE7-86B1-DB1603E673BA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F596C2-7CFB-E32B-3F48-202B2D3FD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D420B6-58D1-F30A-F4CC-EF41FC060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A44E4-5CCE-4977-8ACF-F794527DF5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7267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711E03-1D35-67AE-6547-4027D0C7B8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B4D71F-0C89-9210-C91C-D1F9BF443F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15704F-2ED8-699A-0346-4828098D7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4E8D2-914E-4CE7-86B1-DB1603E673BA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1985F6-79C2-7453-0BE6-E2F036D23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138202-FB70-DC0F-BC13-C571CFFE8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A44E4-5CCE-4977-8ACF-F794527DF5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8460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D77DD-1C22-1A75-6F38-EEC026B8A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5E46F2-BCE6-BA6C-F94B-4C51C289D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FB1342-C2CC-B060-7364-519668AB7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4E8D2-914E-4CE7-86B1-DB1603E673BA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0908BD-2A4E-FE0D-09F8-A63D42CDE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04CD2A-D815-406D-8E51-DE7CB9013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A44E4-5CCE-4977-8ACF-F794527DF5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683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4348E-439A-AC07-AA37-5F2CA1D6D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40F503-903D-497F-57D6-37BFFCCA3A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35082D-EC50-6239-FF5C-A945C7B13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4E8D2-914E-4CE7-86B1-DB1603E673BA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60122A-73AD-157B-BDEB-DC80554D3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62EFE0-2567-85A8-62C5-AD97C3592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A44E4-5CCE-4977-8ACF-F794527DF5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1508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5DE1F-5DA3-E452-52F2-D2B50A8C4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527D4-9AD4-CEF9-3423-E9D81B988A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0C6757-47AB-5E3A-7E78-447E0A17FC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14EC2F-4148-D348-33E9-9B175625F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4E8D2-914E-4CE7-86B1-DB1603E673BA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F55B7F-A157-0C45-E868-0D2E002D2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BE786B-627D-B949-22CD-E808B0240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A44E4-5CCE-4977-8ACF-F794527DF5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9579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880F0-89DD-CA99-2275-891CFF867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639CF1-E758-1337-0D9E-00BA54EFC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CA8B37-33EA-9669-4090-93769F4BDA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23DFF2-3081-8CA7-8FA6-3B1931112C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1B7765-3289-44D8-3628-BD1035528E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8CEDB4-FBEB-9D70-8B27-558A7C03D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4E8D2-914E-4CE7-86B1-DB1603E673BA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82E9A9-5FF4-7684-9E39-A74AA6A85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D04378-8891-492D-8B48-E4AABBFD2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A44E4-5CCE-4977-8ACF-F794527DF5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368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D0B25-F353-070F-93ED-DEBF0E95F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DD25C2-7851-21C0-EEDA-098834A5C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4E8D2-914E-4CE7-86B1-DB1603E673BA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A3A11F-A5A7-A611-6EDC-B61D4E1F9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B31186-FC8D-4AFD-D909-B707E3997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A44E4-5CCE-4977-8ACF-F794527DF5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3618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DE1952-1709-8384-2763-4120B5E7F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4E8D2-914E-4CE7-86B1-DB1603E673BA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0FACB4-E76A-B003-FAEA-DCC16D07C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6C8926-7241-2FC3-6BF7-2E20CC25B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A44E4-5CCE-4977-8ACF-F794527DF5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648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6A63B-51CD-E1D3-3614-65DEE08DA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76F1AA-EC3F-6C26-BD2F-95446F4DD7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73CA3C-43F9-5C38-8D20-6F1DDA88B5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C0DF5-CB71-BAB2-7336-CDA5B11B3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4E8D2-914E-4CE7-86B1-DB1603E673BA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92CA87-3A19-0BB4-D3E0-A09FB935A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877F59-60FA-42C0-14E5-BC06D68DE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A44E4-5CCE-4977-8ACF-F794527DF5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4287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60039-6B27-ABA4-C15B-C3967F1E2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436C0D-FFAD-CD2C-12A6-B8EAC09077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95E558-17C9-B4D3-66E2-52451E6952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6D7A75-633A-C104-046B-3CBDD40E4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4E8D2-914E-4CE7-86B1-DB1603E673BA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9E4D04-BC0A-B7E0-836A-E8B11153D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29CCB0-204F-BE71-82B1-CD0B2739A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A44E4-5CCE-4977-8ACF-F794527DF5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6226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D9BCDF-48CF-78E8-12C6-F3C55E8BA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D9BC78-ED01-85C7-DF0A-41A9C79BDF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83C70-F34E-1977-85C9-33D0FA00B0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A4E8D2-914E-4CE7-86B1-DB1603E673BA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7D68D3-1CAC-36EC-B4BC-626270EEA0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25B45-C99E-91CD-2C9A-BB55FEE4B6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5A44E4-5CCE-4977-8ACF-F794527DF5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5432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6DBF50F6-DD88-4D9F-B7D3-79B9899809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16BBDC2-6929-469E-B7C4-A03E77BF94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B449F2-E9BF-C50A-FBE8-80795915E6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2018" y="1829250"/>
            <a:ext cx="9258486" cy="775845"/>
          </a:xfrm>
        </p:spPr>
        <p:txBody>
          <a:bodyPr anchor="ctr">
            <a:noAutofit/>
          </a:bodyPr>
          <a:lstStyle/>
          <a:p>
            <a:pPr algn="l"/>
            <a:r>
              <a:rPr lang="en-GB" sz="4800" dirty="0">
                <a:solidFill>
                  <a:schemeClr val="tx2"/>
                </a:solidFill>
              </a:rPr>
              <a:t>Working Together: Carers Champion &amp; Social Prescribing Roles</a:t>
            </a:r>
            <a:br>
              <a:rPr lang="en-GB" sz="4800" dirty="0">
                <a:solidFill>
                  <a:schemeClr val="tx2"/>
                </a:solidFill>
              </a:rPr>
            </a:br>
            <a:endParaRPr lang="en-GB" sz="4800" dirty="0">
              <a:solidFill>
                <a:schemeClr val="tx2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DD5DFF-5B19-ED99-CC58-BE416A8F6C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2224" y="2998229"/>
            <a:ext cx="5661992" cy="450447"/>
          </a:xfrm>
        </p:spPr>
        <p:txBody>
          <a:bodyPr anchor="ctr">
            <a:normAutofit fontScale="70000" lnSpcReduction="20000"/>
          </a:bodyPr>
          <a:lstStyle/>
          <a:p>
            <a:pPr algn="l"/>
            <a:r>
              <a:rPr lang="en-GB" dirty="0">
                <a:solidFill>
                  <a:schemeClr val="tx2"/>
                </a:solidFill>
              </a:rPr>
              <a:t>Enhancing Patient Outcomes Through Integrated Support</a:t>
            </a:r>
          </a:p>
          <a:p>
            <a:pPr algn="l"/>
            <a:endParaRPr lang="en-GB" dirty="0">
              <a:solidFill>
                <a:schemeClr val="tx2"/>
              </a:solidFill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C344E6B5-C9F5-4338-9E33-003B123731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 flipH="1">
            <a:off x="-176402" y="170309"/>
            <a:ext cx="2514948" cy="2174333"/>
            <a:chOff x="-305" y="-4155"/>
            <a:chExt cx="2514948" cy="2174333"/>
          </a:xfrm>
        </p:grpSpPr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C90B0F8D-9E81-4DE8-95D5-1A26E9390D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830BA43A-83E9-4C67-92A6-F247FB3700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92F3A0CC-EBFE-405D-B0C0-27DE361ED5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DF2E853E-B55A-4FFD-B90E-6FB4F31BD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7" name="Picture 6" descr="A logo on a black background&#10;&#10;Description automatically generated">
            <a:extLst>
              <a:ext uri="{FF2B5EF4-FFF2-40B4-BE49-F238E27FC236}">
                <a16:creationId xmlns:a16="http://schemas.microsoft.com/office/drawing/2014/main" id="{0959B3BC-E185-1BED-6A02-2533B595D4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9" y="-291384"/>
            <a:ext cx="2577083" cy="1546251"/>
          </a:xfrm>
          <a:prstGeom prst="rect">
            <a:avLst/>
          </a:prstGeom>
        </p:spPr>
      </p:pic>
      <p:grpSp>
        <p:nvGrpSpPr>
          <p:cNvPr id="41" name="Group 40">
            <a:extLst>
              <a:ext uri="{FF2B5EF4-FFF2-40B4-BE49-F238E27FC236}">
                <a16:creationId xmlns:a16="http://schemas.microsoft.com/office/drawing/2014/main" id="{FDFEDBF7-8E2C-46B8-9095-AE1D77E217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130554" y="4560733"/>
            <a:ext cx="3061445" cy="2297266"/>
            <a:chOff x="-305" y="-1"/>
            <a:chExt cx="3832880" cy="2876136"/>
          </a:xfrm>
        </p:grpSpPr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60202872-FBB0-4F11-BC49-9FB400B212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0DEB2F40-D411-4D44-9638-AE0342C7F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507F7D91-A991-4196-AF73-327E04B562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178739A9-E67C-40E5-9468-0A68AEC54E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9FDAB549-755C-135E-B621-72D4C08777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116" y="5650381"/>
            <a:ext cx="8278627" cy="10723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35490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FAE4335-E79E-CBC6-8A93-4B9FC7BD69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2AC5A505-F945-BF4D-D601-7B83BC60A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AC654ED-917C-1433-079E-C65C5D324F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F434FA-EEDA-AA8B-D96C-645FEED908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2018" y="1829250"/>
            <a:ext cx="9258486" cy="775845"/>
          </a:xfrm>
        </p:spPr>
        <p:txBody>
          <a:bodyPr anchor="ctr">
            <a:noAutofit/>
          </a:bodyPr>
          <a:lstStyle/>
          <a:p>
            <a:pPr algn="l"/>
            <a:r>
              <a:rPr lang="en-GB" sz="4800" dirty="0">
                <a:solidFill>
                  <a:schemeClr val="tx2"/>
                </a:solidFill>
              </a:rPr>
              <a:t>The Patient Participation Group (PPG)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243310-3E15-9ED3-10AC-6190CB2C1D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2223" y="2998229"/>
            <a:ext cx="8278627" cy="775845"/>
          </a:xfrm>
        </p:spPr>
        <p:txBody>
          <a:bodyPr anchor="ctr">
            <a:normAutofit fontScale="85000" lnSpcReduction="10000"/>
          </a:bodyPr>
          <a:lstStyle/>
          <a:p>
            <a:pPr algn="l"/>
            <a:r>
              <a:rPr lang="en-GB" sz="2400" dirty="0">
                <a:solidFill>
                  <a:schemeClr val="tx2"/>
                </a:solidFill>
              </a:rPr>
              <a:t>How it can play a key role in supporting unpaid carers and promoting awareness of the Carers Champion and Social Prescribing roles.</a:t>
            </a:r>
            <a:endParaRPr lang="en-GB" dirty="0">
              <a:solidFill>
                <a:schemeClr val="tx2"/>
              </a:solidFill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ACA312B9-E739-4866-15A0-9AF7EEAD30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 flipH="1">
            <a:off x="-176402" y="170309"/>
            <a:ext cx="2514948" cy="2174333"/>
            <a:chOff x="-305" y="-4155"/>
            <a:chExt cx="2514948" cy="2174333"/>
          </a:xfrm>
        </p:grpSpPr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65E24790-516D-D8D4-9214-DAF60CA722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CCBC7105-DA3E-8E61-3582-F50541CF80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2CC9955F-F6D7-C070-CF95-13CD0FDBD3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CD45A918-E223-B853-4CD2-D23C47CA0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pic>
        <p:nvPicPr>
          <p:cNvPr id="7" name="Picture 6" descr="A logo on a black background&#10;&#10;Description automatically generated">
            <a:extLst>
              <a:ext uri="{FF2B5EF4-FFF2-40B4-BE49-F238E27FC236}">
                <a16:creationId xmlns:a16="http://schemas.microsoft.com/office/drawing/2014/main" id="{84D1202B-551D-D156-9AC8-649BBC6182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9" y="-291384"/>
            <a:ext cx="2577083" cy="1546251"/>
          </a:xfrm>
          <a:prstGeom prst="rect">
            <a:avLst/>
          </a:prstGeom>
        </p:spPr>
      </p:pic>
      <p:grpSp>
        <p:nvGrpSpPr>
          <p:cNvPr id="41" name="Group 40">
            <a:extLst>
              <a:ext uri="{FF2B5EF4-FFF2-40B4-BE49-F238E27FC236}">
                <a16:creationId xmlns:a16="http://schemas.microsoft.com/office/drawing/2014/main" id="{6152193F-00A1-A0BF-5A56-AE5D638C4A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130554" y="4560733"/>
            <a:ext cx="3061445" cy="2297266"/>
            <a:chOff x="-305" y="-1"/>
            <a:chExt cx="3832880" cy="2876136"/>
          </a:xfrm>
        </p:grpSpPr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AF1593EA-9C52-DE94-9F87-9AA36960FE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1BB10DAE-6C87-2625-E548-CBC9A4FAAC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C8CD22F0-B5C7-BB30-A97A-B70A5C95D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3B8413C0-2702-BCD0-7360-37D3B6944C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D2B04A8D-014C-7F32-2D97-8C91EE0699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116" y="5650381"/>
            <a:ext cx="8278627" cy="10723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559018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C83E1D6-B3DB-E59E-C6AA-7D00E750D3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7131B20F-A141-E4D6-E5F7-7B8FCDFD2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69C09F6-E1AD-8E3C-ED98-7BEB43111D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787C2DC8-1FA8-8C16-6F5E-51479C319B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4B887A0-5DB1-A23F-D995-F9C7A482F9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21AD819-59CF-21C7-A7B8-64CF9EECEF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8F06273-5A99-D41A-F7CC-FB1904B9C2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E2CF11A5-7C93-7DC6-1150-99CD4B9F9B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Picture 3" descr="A logo on a black background&#10;&#10;Description automatically generated">
            <a:extLst>
              <a:ext uri="{FF2B5EF4-FFF2-40B4-BE49-F238E27FC236}">
                <a16:creationId xmlns:a16="http://schemas.microsoft.com/office/drawing/2014/main" id="{166CE58A-6B72-C469-E6EF-0533660D36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2929" y="5355029"/>
            <a:ext cx="2669513" cy="1601709"/>
          </a:xfrm>
          <a:prstGeom prst="rect">
            <a:avLst/>
          </a:prstGeom>
        </p:spPr>
      </p:pic>
      <p:grpSp>
        <p:nvGrpSpPr>
          <p:cNvPr id="38" name="Group 37">
            <a:extLst>
              <a:ext uri="{FF2B5EF4-FFF2-40B4-BE49-F238E27FC236}">
                <a16:creationId xmlns:a16="http://schemas.microsoft.com/office/drawing/2014/main" id="{302FA791-016E-47E5-F09A-5A2168FDA4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E8A8B823-B481-0360-94BE-9316A095BD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A8DAA5E0-D0C3-01A3-6410-8C0AF0C937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ACE70743-2EA6-5073-1F3C-540E1DF28B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DFB8C5C1-5D9B-ABD0-BEE1-AD1BF879D8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itle 11">
            <a:extLst>
              <a:ext uri="{FF2B5EF4-FFF2-40B4-BE49-F238E27FC236}">
                <a16:creationId xmlns:a16="http://schemas.microsoft.com/office/drawing/2014/main" id="{FF01A92B-84BF-48B5-7676-B38E8C044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Raise Awareness in the Community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E82B8C55-095E-1258-F10B-C20F40B43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Wingdings" panose="05000000000000000000" pitchFamily="2" charset="2"/>
              <a:buChar char="ü"/>
            </a:pPr>
            <a:r>
              <a:rPr lang="en-GB" b="0" i="0" dirty="0">
                <a:solidFill>
                  <a:srgbClr val="111111"/>
                </a:solidFill>
                <a:effectLst/>
                <a:latin typeface=".SFUI-Regular"/>
              </a:rPr>
              <a:t>PPG members as advocates: They can share information in their networks, at community events, or through faith groups and social clubs.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GB" b="0" i="0" dirty="0">
                <a:solidFill>
                  <a:srgbClr val="111111"/>
                </a:solidFill>
                <a:effectLst/>
                <a:latin typeface=".SFUI-Regular"/>
              </a:rPr>
              <a:t>Newsletter features or blogs: Include regular updates or real-life stories about the Carers Champion and Social Prescriber roles.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GB" b="0" i="0" dirty="0">
                <a:solidFill>
                  <a:srgbClr val="111111"/>
                </a:solidFill>
                <a:effectLst/>
                <a:latin typeface=".SFUI-Regular"/>
              </a:rPr>
              <a:t>Events and awareness days: Partner with the PPG to run Carers Week or Social Prescribing Day events at the surgery or locally.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9438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EFCF923-92BF-3E83-C796-EB7C0FDB07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BD034DF7-02B9-53EA-8EBE-6CEDCA536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E7D2449-B39C-16C7-7359-2CF8FFE50F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B37A4B5D-DB2F-76B4-182C-0FCEAA7DA3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9F2C342-A4AE-8DA9-014A-FDE8D96277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80F8AF9A-23E9-AEFA-7AC1-32481F40B3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81D65443-521D-A686-D03F-108E13754C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9627F7E0-F3FB-334C-1F40-E4E4C92AC7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Picture 3" descr="A logo on a black background&#10;&#10;Description automatically generated">
            <a:extLst>
              <a:ext uri="{FF2B5EF4-FFF2-40B4-BE49-F238E27FC236}">
                <a16:creationId xmlns:a16="http://schemas.microsoft.com/office/drawing/2014/main" id="{63545C74-914A-41DF-CA92-4C5196CB38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2929" y="5355029"/>
            <a:ext cx="2669513" cy="1601709"/>
          </a:xfrm>
          <a:prstGeom prst="rect">
            <a:avLst/>
          </a:prstGeom>
        </p:spPr>
      </p:pic>
      <p:grpSp>
        <p:nvGrpSpPr>
          <p:cNvPr id="38" name="Group 37">
            <a:extLst>
              <a:ext uri="{FF2B5EF4-FFF2-40B4-BE49-F238E27FC236}">
                <a16:creationId xmlns:a16="http://schemas.microsoft.com/office/drawing/2014/main" id="{ED055998-E004-FF25-286E-76BFB4A258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4D60223-52CA-1C74-0A8C-E02A137F14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A94E4DFC-8A43-3D3A-7A2F-E738729E0B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1EBB1234-099D-9AFC-52C0-7DCD4A140A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9494A2C2-93F4-7BCE-2D8F-CB73C80AC3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itle 11">
            <a:extLst>
              <a:ext uri="{FF2B5EF4-FFF2-40B4-BE49-F238E27FC236}">
                <a16:creationId xmlns:a16="http://schemas.microsoft.com/office/drawing/2014/main" id="{AC4F052C-7571-C68B-B681-1B4224381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Help Identify Hidden Carers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80B8BB51-4DE8-04CA-4545-3D86D480E3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Wingdings" panose="05000000000000000000" pitchFamily="2" charset="2"/>
              <a:buChar char="ü"/>
            </a:pPr>
            <a:r>
              <a:rPr lang="en-GB" b="0" i="0" dirty="0">
                <a:solidFill>
                  <a:srgbClr val="111111"/>
                </a:solidFill>
                <a:effectLst/>
                <a:latin typeface=".SFUI-Regular"/>
              </a:rPr>
              <a:t>Peer conversations: PPG members often talk to others in the waiting room or community—they can help identify people providing unpaid care who may not see themselves as carers.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GB" b="0" i="0" dirty="0">
                <a:solidFill>
                  <a:srgbClr val="111111"/>
                </a:solidFill>
                <a:effectLst/>
                <a:latin typeface=".SFUI-Regular"/>
              </a:rPr>
              <a:t>Support registration drives: Encourage carers to register with the practice and access support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38340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42142C-6851-7713-D1B2-59D59D48FD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C04C5589-DE0A-7506-2397-EE77215D16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8FAB275-E532-CAE5-B7DE-3C681C07FD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DA6A0B3C-E255-561F-686E-FBDE654C94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30EC6EAB-64FA-2152-A58F-319EADD33C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1BF03B89-FCAF-C1BB-50F0-DD4FA42DE6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ECC536D8-D487-B878-8B76-194E1B7F5B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440E621-E559-617E-2397-A6D3AD00D0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Picture 3" descr="A logo on a black background&#10;&#10;Description automatically generated">
            <a:extLst>
              <a:ext uri="{FF2B5EF4-FFF2-40B4-BE49-F238E27FC236}">
                <a16:creationId xmlns:a16="http://schemas.microsoft.com/office/drawing/2014/main" id="{EE3D1FEA-B510-9ABE-90E7-BC75C01C2E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2929" y="5355029"/>
            <a:ext cx="2669513" cy="1601709"/>
          </a:xfrm>
          <a:prstGeom prst="rect">
            <a:avLst/>
          </a:prstGeom>
        </p:spPr>
      </p:pic>
      <p:grpSp>
        <p:nvGrpSpPr>
          <p:cNvPr id="38" name="Group 37">
            <a:extLst>
              <a:ext uri="{FF2B5EF4-FFF2-40B4-BE49-F238E27FC236}">
                <a16:creationId xmlns:a16="http://schemas.microsoft.com/office/drawing/2014/main" id="{69547E90-71DF-E953-BFB1-CE2C9E68A4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9EC56AE2-8FED-3825-DC2F-D103AACEC2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51184ED4-F078-6372-222A-D9B1461A37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CFCDDD1D-41B1-1DDE-4AC9-94531F469D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67D59327-CA50-C099-8E70-05167E5823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itle 11">
            <a:extLst>
              <a:ext uri="{FF2B5EF4-FFF2-40B4-BE49-F238E27FC236}">
                <a16:creationId xmlns:a16="http://schemas.microsoft.com/office/drawing/2014/main" id="{158DF5F1-14C0-79E0-9D75-3A2B1DCC4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Shape and Improve Services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0CDF5A9A-2AA8-B660-936A-117B0E4A05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Wingdings" panose="05000000000000000000" pitchFamily="2" charset="2"/>
              <a:buChar char="ü"/>
            </a:pPr>
            <a:r>
              <a:rPr lang="en-GB" b="0" i="0" dirty="0">
                <a:solidFill>
                  <a:srgbClr val="111111"/>
                </a:solidFill>
                <a:effectLst/>
                <a:latin typeface=".SFUI-Regular"/>
              </a:rPr>
              <a:t>Feedback loop: PPG can collect and share feedback from carers on what support is working and what’s missing.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GB" b="0" i="0" dirty="0">
                <a:solidFill>
                  <a:srgbClr val="111111"/>
                </a:solidFill>
                <a:effectLst/>
                <a:latin typeface=".SFUI-Regular"/>
              </a:rPr>
              <a:t>Focus groups or listening events: PPG can co-host sessions to hear directly from carers and feed into service development.</a:t>
            </a:r>
          </a:p>
        </p:txBody>
      </p:sp>
    </p:spTree>
    <p:extLst>
      <p:ext uri="{BB962C8B-B14F-4D97-AF65-F5344CB8AC3E}">
        <p14:creationId xmlns:p14="http://schemas.microsoft.com/office/powerpoint/2010/main" val="41234762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ACC4E71-6777-E22D-8ACA-722671D6D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6B8A85EF-22F9-1605-A149-9C8B0D535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3B84E50-4AB3-795F-22EA-C6E954E7BB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EE3DA12D-70EF-A59C-9B4D-FE27BB53EF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5D5CB485-1543-E417-9A30-51E31C8E81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083E42CE-02D1-C87E-709E-3F5C341F16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53498168-AA98-597E-6DED-29DC36CFFD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EBA10F44-5A0E-C52F-96AC-E35DC72D98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Picture 3" descr="A logo on a black background&#10;&#10;Description automatically generated">
            <a:extLst>
              <a:ext uri="{FF2B5EF4-FFF2-40B4-BE49-F238E27FC236}">
                <a16:creationId xmlns:a16="http://schemas.microsoft.com/office/drawing/2014/main" id="{2AAB49F6-7946-473F-F652-363F981BA5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2929" y="5355029"/>
            <a:ext cx="2669513" cy="1601709"/>
          </a:xfrm>
          <a:prstGeom prst="rect">
            <a:avLst/>
          </a:prstGeom>
        </p:spPr>
      </p:pic>
      <p:grpSp>
        <p:nvGrpSpPr>
          <p:cNvPr id="38" name="Group 37">
            <a:extLst>
              <a:ext uri="{FF2B5EF4-FFF2-40B4-BE49-F238E27FC236}">
                <a16:creationId xmlns:a16="http://schemas.microsoft.com/office/drawing/2014/main" id="{B0A81083-DBAE-3F61-1336-A5B2945910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5073C808-35F1-48B5-46D7-23F1F2800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5A22ED03-CB54-CC35-9C63-D117FCDF87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81385E32-F1C8-01D2-26B6-B0ED0D46ED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39AA1B26-C2D3-C669-6EAB-4F5345366E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itle 11">
            <a:extLst>
              <a:ext uri="{FF2B5EF4-FFF2-40B4-BE49-F238E27FC236}">
                <a16:creationId xmlns:a16="http://schemas.microsoft.com/office/drawing/2014/main" id="{ABDFF51C-9D5D-C8EB-0D15-4329DC3C6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Promote and Co-Design Resources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F4447B6E-4E66-FB63-5381-A8A2BF3E24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Wingdings" panose="05000000000000000000" pitchFamily="2" charset="2"/>
              <a:buChar char="ü"/>
            </a:pPr>
            <a:r>
              <a:rPr lang="en-GB" b="0" i="0" dirty="0">
                <a:solidFill>
                  <a:srgbClr val="111111"/>
                </a:solidFill>
                <a:effectLst/>
                <a:latin typeface=".SFUI-Regular"/>
              </a:rPr>
              <a:t>Leaflets, posters, digital content: PPG can help design and distribute materials to make services more accessible and user-friendly.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GB" b="0" i="0" dirty="0">
                <a:solidFill>
                  <a:srgbClr val="111111"/>
                </a:solidFill>
                <a:effectLst/>
                <a:latin typeface=".SFUI-Regular"/>
              </a:rPr>
              <a:t>Website and social media input: Suggest ways to highlight carer support services.</a:t>
            </a:r>
          </a:p>
        </p:txBody>
      </p:sp>
    </p:spTree>
    <p:extLst>
      <p:ext uri="{BB962C8B-B14F-4D97-AF65-F5344CB8AC3E}">
        <p14:creationId xmlns:p14="http://schemas.microsoft.com/office/powerpoint/2010/main" val="35762021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C76748-EBFC-8191-109C-9FA6325D8B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1C57C358-B714-151D-C147-0D538203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EF30F93-89A9-73A1-95C5-5A9756D468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D6BCDF89-161B-FD3C-C0DE-F146906D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CAB6A1CD-FF4D-6FDA-6571-E9CE75B9E7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1680E1DA-BFA9-3FF5-8F5A-BC8A85C147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D16463F2-7208-B442-3979-52F3FD5A5F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37948156-C833-39D3-6D43-30D8A550D3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Picture 3" descr="A logo on a black background&#10;&#10;Description automatically generated">
            <a:extLst>
              <a:ext uri="{FF2B5EF4-FFF2-40B4-BE49-F238E27FC236}">
                <a16:creationId xmlns:a16="http://schemas.microsoft.com/office/drawing/2014/main" id="{4AAFF4F8-160F-80C7-D93F-7B5ECF3146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2929" y="5355029"/>
            <a:ext cx="2669513" cy="1601709"/>
          </a:xfrm>
          <a:prstGeom prst="rect">
            <a:avLst/>
          </a:prstGeom>
        </p:spPr>
      </p:pic>
      <p:grpSp>
        <p:nvGrpSpPr>
          <p:cNvPr id="38" name="Group 37">
            <a:extLst>
              <a:ext uri="{FF2B5EF4-FFF2-40B4-BE49-F238E27FC236}">
                <a16:creationId xmlns:a16="http://schemas.microsoft.com/office/drawing/2014/main" id="{C8503E87-6F72-98F0-1F58-C1A030AAAE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7365EC34-073D-B327-12AF-8766F151A0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7505EEAC-67A5-D898-A2CF-A34B9FFA5A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588C3773-9D45-5E73-EA50-328743637B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C51D3C1E-103B-8FCB-2180-C423719584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itle 11">
            <a:extLst>
              <a:ext uri="{FF2B5EF4-FFF2-40B4-BE49-F238E27FC236}">
                <a16:creationId xmlns:a16="http://schemas.microsoft.com/office/drawing/2014/main" id="{BDC4C098-E6BD-56C8-DB2B-2DC9353D8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Support Carer-Friendly Practice Accreditation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2834C567-CC9A-268D-F82E-72D79A85E9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Wingdings" panose="05000000000000000000" pitchFamily="2" charset="2"/>
              <a:buChar char="ü"/>
            </a:pPr>
            <a:r>
              <a:rPr lang="en-GB" b="0" i="0" dirty="0">
                <a:solidFill>
                  <a:srgbClr val="111111"/>
                </a:solidFill>
                <a:effectLst/>
                <a:latin typeface=".SFUI-Regular"/>
              </a:rPr>
              <a:t>PPGs can be key allies in working toward becoming a Carer-Friendly Practice, helping with evidence collection and carer engagement.</a:t>
            </a:r>
          </a:p>
        </p:txBody>
      </p:sp>
    </p:spTree>
    <p:extLst>
      <p:ext uri="{BB962C8B-B14F-4D97-AF65-F5344CB8AC3E}">
        <p14:creationId xmlns:p14="http://schemas.microsoft.com/office/powerpoint/2010/main" val="16065702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692BD97-6AE9-27E7-7DAE-E720CA0A7B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387D36B6-7468-185B-3D8D-B977C24CD7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1C37D07-0E52-7E43-88B8-87A4E6396E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B8540E45-F4D9-BFEE-317F-BC3920C31D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8BA5998F-44C0-95FE-7803-8C7B19056F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4E253ED7-799D-7CF9-0E7E-1529626BB3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D2D8760E-B955-C673-48DD-0012AD9F34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8AAC0BBE-2FB9-64A9-3652-D44561C350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Picture 3" descr="A logo on a black background&#10;&#10;Description automatically generated">
            <a:extLst>
              <a:ext uri="{FF2B5EF4-FFF2-40B4-BE49-F238E27FC236}">
                <a16:creationId xmlns:a16="http://schemas.microsoft.com/office/drawing/2014/main" id="{DF78F8B9-8700-4BAF-9B04-852EC2225F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2929" y="5355029"/>
            <a:ext cx="2669513" cy="1601709"/>
          </a:xfrm>
          <a:prstGeom prst="rect">
            <a:avLst/>
          </a:prstGeom>
        </p:spPr>
      </p:pic>
      <p:grpSp>
        <p:nvGrpSpPr>
          <p:cNvPr id="38" name="Group 37">
            <a:extLst>
              <a:ext uri="{FF2B5EF4-FFF2-40B4-BE49-F238E27FC236}">
                <a16:creationId xmlns:a16="http://schemas.microsoft.com/office/drawing/2014/main" id="{134D61E5-1576-2E55-D14E-0A01B7B814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91653252-6F76-8C5F-BDB4-BAD63A0C92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D3B58AE6-21B1-1DE4-9C7D-475264EB45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76374922-23A4-40C9-0859-72286355E8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04CC8B82-66AD-7292-52CD-D83FCF08E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itle 11">
            <a:extLst>
              <a:ext uri="{FF2B5EF4-FFF2-40B4-BE49-F238E27FC236}">
                <a16:creationId xmlns:a16="http://schemas.microsoft.com/office/drawing/2014/main" id="{421E2833-E8FF-4855-FA40-6F1AAA0F5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Questions &amp; Answers</a:t>
            </a:r>
          </a:p>
        </p:txBody>
      </p:sp>
      <p:pic>
        <p:nvPicPr>
          <p:cNvPr id="6" name="Picture 5" descr="Question mark on green pastel background">
            <a:extLst>
              <a:ext uri="{FF2B5EF4-FFF2-40B4-BE49-F238E27FC236}">
                <a16:creationId xmlns:a16="http://schemas.microsoft.com/office/drawing/2014/main" id="{C8F42218-1A76-935E-9B9C-249AE0560E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5514" y="1658169"/>
            <a:ext cx="5360666" cy="402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496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23D09407-53BC-485E-B4CE-BC5E4FC4B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21DB988-49FC-4608-B0A2-E2F3A4019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E9B930FD-8671-4C4C-ADCF-73AC1D0CD4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C35B12C1-569C-4E37-AA33-7EF215F201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F23E2660-7810-46F6-8752-187127C83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C991DC45-0378-45B3-B325-FB8F98545E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E228F5BA-5150-4554-B7EA-93F371F3B1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Picture 3" descr="A logo on a black background&#10;&#10;Description automatically generated">
            <a:extLst>
              <a:ext uri="{FF2B5EF4-FFF2-40B4-BE49-F238E27FC236}">
                <a16:creationId xmlns:a16="http://schemas.microsoft.com/office/drawing/2014/main" id="{2C97FA1D-F8AA-A5CD-A096-2A15B29384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2929" y="5355029"/>
            <a:ext cx="2669513" cy="1601709"/>
          </a:xfrm>
          <a:prstGeom prst="rect">
            <a:avLst/>
          </a:prstGeom>
        </p:spPr>
      </p:pic>
      <p:grpSp>
        <p:nvGrpSpPr>
          <p:cNvPr id="38" name="Group 37">
            <a:extLst>
              <a:ext uri="{FF2B5EF4-FFF2-40B4-BE49-F238E27FC236}">
                <a16:creationId xmlns:a16="http://schemas.microsoft.com/office/drawing/2014/main" id="{383C2651-AE0C-4AE4-8725-E2F9414FE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CCE13265-B5D2-47B4-A199-E05F390D5B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693EBD03-D832-462C-9304-7273698ED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0D53D3E2-805E-40D2-964F-352BF6D476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7A9A916-A926-43E6-800F-432ABC3F24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itle 11">
            <a:extLst>
              <a:ext uri="{FF2B5EF4-FFF2-40B4-BE49-F238E27FC236}">
                <a16:creationId xmlns:a16="http://schemas.microsoft.com/office/drawing/2014/main" id="{715F4ED9-9D11-3428-867B-DD20FD2CB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Introduction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82029EA6-1B6F-B830-4861-5D7476ACD8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Aft>
                <a:spcPts val="900"/>
              </a:spcAft>
              <a:buNone/>
            </a:pPr>
            <a:r>
              <a:rPr lang="en-GB" b="0" i="0" dirty="0">
                <a:solidFill>
                  <a:srgbClr val="242424"/>
                </a:solidFill>
                <a:effectLst/>
                <a:latin typeface="inherit"/>
              </a:rPr>
              <a:t>Today, we’ll explore how the Carers Champion and Social Prescribing roles complement each other to provide holistic, person-centred care, especially for unpaid carers. We’ll look at how these roles connect, the benefits to patients, and share a case study.</a:t>
            </a:r>
            <a:endParaRPr lang="en-GB" b="0" i="0" dirty="0">
              <a:solidFill>
                <a:srgbClr val="242424"/>
              </a:solidFill>
              <a:effectLst/>
              <a:latin typeface="Times New Roman" panose="02020603050405020304" pitchFamily="18" charset="0"/>
            </a:endParaRPr>
          </a:p>
          <a:p>
            <a:pPr>
              <a:buNone/>
            </a:pPr>
            <a:br>
              <a:rPr lang="en-GB" dirty="0"/>
            </a:br>
            <a:r>
              <a:rPr lang="en-GB" b="0" i="0" dirty="0">
                <a:solidFill>
                  <a:srgbClr val="111111"/>
                </a:solidFill>
                <a:effectLst/>
                <a:latin typeface=".SFUI-Regular"/>
              </a:rPr>
              <a:t>.</a:t>
            </a:r>
            <a:endParaRPr lang="en-GB" b="0" i="0" dirty="0">
              <a:solidFill>
                <a:srgbClr val="111111"/>
              </a:solidFill>
              <a:effectLst/>
              <a:latin typeface=".SF UI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0916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A8CA717-99AD-AA1E-A075-55D0C94F44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B8D53902-45B4-593A-6101-07F18AA7CD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322FDA7-18C6-109D-39F1-4E60D8463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29B28FC9-CED5-5CB0-CB2E-6BB83AA83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C44F419B-E613-0FCC-81FB-749B4EB34C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B1DC443D-F41A-9CA9-4933-056EE5F54C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EDA734CB-2343-AFF9-374B-476E6684FC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FA98932E-5A77-E65B-721E-5634CF462A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Picture 3" descr="A logo on a black background&#10;&#10;Description automatically generated">
            <a:extLst>
              <a:ext uri="{FF2B5EF4-FFF2-40B4-BE49-F238E27FC236}">
                <a16:creationId xmlns:a16="http://schemas.microsoft.com/office/drawing/2014/main" id="{14997449-0E5F-6EA0-4437-2C901EE76A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2929" y="5355029"/>
            <a:ext cx="2669513" cy="1601709"/>
          </a:xfrm>
          <a:prstGeom prst="rect">
            <a:avLst/>
          </a:prstGeom>
        </p:spPr>
      </p:pic>
      <p:grpSp>
        <p:nvGrpSpPr>
          <p:cNvPr id="38" name="Group 37">
            <a:extLst>
              <a:ext uri="{FF2B5EF4-FFF2-40B4-BE49-F238E27FC236}">
                <a16:creationId xmlns:a16="http://schemas.microsoft.com/office/drawing/2014/main" id="{EE2557FE-A48D-5DA9-5EF8-DEA8A8C132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6FFD67C0-4695-AB56-7F79-D402743E3D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CBDCE09D-FF1E-4CDE-AAF3-7CF238AB20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2C257A28-B82B-550E-FF69-4BEFDA10C0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67B59D14-6C6F-82CE-F881-A33626DB6F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itle 11">
            <a:extLst>
              <a:ext uri="{FF2B5EF4-FFF2-40B4-BE49-F238E27FC236}">
                <a16:creationId xmlns:a16="http://schemas.microsoft.com/office/drawing/2014/main" id="{4D921509-D85C-3BED-5624-B8BDC20FB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Carers Champion Role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0A5B033F-5548-4897-4BD5-D51922A582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Wingdings" panose="05000000000000000000" pitchFamily="2" charset="2"/>
              <a:buChar char="ü"/>
            </a:pPr>
            <a:r>
              <a:rPr lang="en-GB" b="0" i="0" dirty="0">
                <a:solidFill>
                  <a:srgbClr val="111111"/>
                </a:solidFill>
                <a:effectLst/>
                <a:latin typeface=".SFUI-Regular"/>
              </a:rPr>
              <a:t>Acts as the main point of contact for unpaid carers within a GP surgery or health setting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GB" b="0" i="0" dirty="0">
                <a:solidFill>
                  <a:srgbClr val="111111"/>
                </a:solidFill>
                <a:effectLst/>
                <a:latin typeface=".SFUI-Regular"/>
              </a:rPr>
              <a:t>Identifies hidden carers and raises awareness among staff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GB" b="0" i="0" dirty="0">
                <a:solidFill>
                  <a:srgbClr val="111111"/>
                </a:solidFill>
                <a:effectLst/>
                <a:latin typeface=".SFUI-Regular"/>
              </a:rPr>
              <a:t>Ensures carers are registered and supported appropriately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GB" b="0" i="0" dirty="0">
                <a:solidFill>
                  <a:srgbClr val="111111"/>
                </a:solidFill>
                <a:effectLst/>
                <a:latin typeface=".SFUI-Regular"/>
              </a:rPr>
              <a:t>Signposts to local services, support groups, and entitlement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4268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A512CD8-5105-FC6C-341C-051774795D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372184B4-60CE-A884-74E2-C485A4BBD9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2632568-CF77-6514-BD2D-A3C3C85F2E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500D6957-3C0D-B388-7EF2-F8B2799CA9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49B0B3D1-472C-55B8-12BE-3691178894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1E40C9CD-DBEC-C59C-E58C-D234A97933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64DEBC5B-AE29-EDBA-E338-672A85A9B9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F4785A8F-75B9-553A-8792-5086914F87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Picture 3" descr="A logo on a black background&#10;&#10;Description automatically generated">
            <a:extLst>
              <a:ext uri="{FF2B5EF4-FFF2-40B4-BE49-F238E27FC236}">
                <a16:creationId xmlns:a16="http://schemas.microsoft.com/office/drawing/2014/main" id="{7502DCA3-7312-FCBF-BA5E-FC6638E219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2929" y="5355029"/>
            <a:ext cx="2669513" cy="1601709"/>
          </a:xfrm>
          <a:prstGeom prst="rect">
            <a:avLst/>
          </a:prstGeom>
        </p:spPr>
      </p:pic>
      <p:grpSp>
        <p:nvGrpSpPr>
          <p:cNvPr id="38" name="Group 37">
            <a:extLst>
              <a:ext uri="{FF2B5EF4-FFF2-40B4-BE49-F238E27FC236}">
                <a16:creationId xmlns:a16="http://schemas.microsoft.com/office/drawing/2014/main" id="{FB800A4A-2830-631D-DEC6-B3B9783F5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8B88D931-5295-E744-DEBA-A7AA15855D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8DE46556-F7E9-F4F2-BD18-79A8A3174C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096F16AC-DE87-D342-FB35-A73D42DF2E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7D10B89D-F500-E079-E241-4A70FFDAE8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itle 11">
            <a:extLst>
              <a:ext uri="{FF2B5EF4-FFF2-40B4-BE49-F238E27FC236}">
                <a16:creationId xmlns:a16="http://schemas.microsoft.com/office/drawing/2014/main" id="{0BAC5C42-2F6A-5B1E-191E-55C7F09E3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Social Prescriber Role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B3630978-E069-D702-713E-872D1BB7D7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Wingdings" panose="05000000000000000000" pitchFamily="2" charset="2"/>
              <a:buChar char="ü"/>
            </a:pPr>
            <a:r>
              <a:rPr lang="en-GB" b="0" i="0" dirty="0">
                <a:solidFill>
                  <a:srgbClr val="111111"/>
                </a:solidFill>
                <a:effectLst/>
                <a:latin typeface=".SFUI-Regular"/>
              </a:rPr>
              <a:t>Supports patients with non-medical needs affecting their health and wellbeing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GB" b="0" i="0" dirty="0">
                <a:solidFill>
                  <a:srgbClr val="111111"/>
                </a:solidFill>
                <a:effectLst/>
                <a:latin typeface=".SFUI-Regular"/>
              </a:rPr>
              <a:t>Offers time, connection, and support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GB" b="0" i="0" dirty="0">
                <a:solidFill>
                  <a:srgbClr val="111111"/>
                </a:solidFill>
                <a:effectLst/>
                <a:latin typeface=".SFUI-Regular"/>
              </a:rPr>
              <a:t>Links people with community groups, peer support, mental health help, and practical assistance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GB" b="0" i="0" dirty="0">
                <a:solidFill>
                  <a:srgbClr val="111111"/>
                </a:solidFill>
                <a:effectLst/>
                <a:latin typeface=".SFUI-Regular"/>
              </a:rPr>
              <a:t>Enables self-management and reduces GP dependency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92599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6CA6CF-CB63-1A52-8A4B-2C77156A0B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B0A0B7AF-AB4F-63FC-9732-82A3904BE8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8F9DDB3-4BC2-5549-6501-392A14D8D8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F86A5961-BCDE-0D3A-39A5-48A66799ED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94CD1498-6C0B-B24A-29F1-D57CBC8760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6DBF7B39-5709-4090-56E9-0467F9F301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FE3D7C9-6520-5AA7-A3BB-931D33318C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F1C5589C-F8E0-9C08-E873-6A64FFD897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Picture 3" descr="A logo on a black background&#10;&#10;Description automatically generated">
            <a:extLst>
              <a:ext uri="{FF2B5EF4-FFF2-40B4-BE49-F238E27FC236}">
                <a16:creationId xmlns:a16="http://schemas.microsoft.com/office/drawing/2014/main" id="{187B351F-4128-6C04-E062-8EB4BF63A9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2929" y="5355029"/>
            <a:ext cx="2669513" cy="1601709"/>
          </a:xfrm>
          <a:prstGeom prst="rect">
            <a:avLst/>
          </a:prstGeom>
        </p:spPr>
      </p:pic>
      <p:grpSp>
        <p:nvGrpSpPr>
          <p:cNvPr id="38" name="Group 37">
            <a:extLst>
              <a:ext uri="{FF2B5EF4-FFF2-40B4-BE49-F238E27FC236}">
                <a16:creationId xmlns:a16="http://schemas.microsoft.com/office/drawing/2014/main" id="{3EC8B250-854B-21D4-CF85-B3DB74E3C2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1121C4A7-7E71-9896-C4EC-BAC4412D9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0205361C-392C-28D4-D7FA-FB83BC3FEA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28981F6D-AC44-90E7-EB50-12A067DEF9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D8389DF1-D9A6-6E2D-C869-1763620BD8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itle 11">
            <a:extLst>
              <a:ext uri="{FF2B5EF4-FFF2-40B4-BE49-F238E27FC236}">
                <a16:creationId xmlns:a16="http://schemas.microsoft.com/office/drawing/2014/main" id="{54162D0E-A6B0-D04E-A3B1-D06780922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the Roles Work Together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93BD7745-FC3D-7BFB-8E5D-B5FB384AE1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5081" y="1487336"/>
            <a:ext cx="10515600" cy="4351338"/>
          </a:xfrm>
        </p:spPr>
        <p:txBody>
          <a:bodyPr>
            <a:normAutofit/>
          </a:bodyPr>
          <a:lstStyle/>
          <a:p>
            <a:pPr algn="l">
              <a:buFont typeface="Wingdings" panose="05000000000000000000" pitchFamily="2" charset="2"/>
              <a:buChar char="ü"/>
            </a:pPr>
            <a:r>
              <a:rPr lang="en-GB" i="0" dirty="0">
                <a:solidFill>
                  <a:srgbClr val="111111"/>
                </a:solidFill>
                <a:effectLst/>
                <a:latin typeface=".SFUI-Regular_wdth_opsz220000_GRAD_wght2BC0000"/>
              </a:rPr>
              <a:t>Shared Referrals: Carers Champions identify carers and refer them to Social Prescribers for additional support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GB" i="0" dirty="0">
                <a:solidFill>
                  <a:srgbClr val="111111"/>
                </a:solidFill>
                <a:effectLst/>
                <a:latin typeface=".SFUI-Regular_wdth_opsz220000_GRAD_wght2BC0000"/>
              </a:rPr>
              <a:t>Joint Working: Regular discussions about patients’ needs to co-design support plans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GB" i="0" dirty="0">
                <a:solidFill>
                  <a:srgbClr val="111111"/>
                </a:solidFill>
                <a:effectLst/>
                <a:latin typeface=".SFUI-Regular_wdth_opsz220000_GRAD_wght2BC0000"/>
              </a:rPr>
              <a:t>Holistic View: Carers Champions focus on the caring role; Social Prescribers address wider social determinants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GB" i="0" dirty="0">
                <a:solidFill>
                  <a:srgbClr val="111111"/>
                </a:solidFill>
                <a:effectLst/>
                <a:latin typeface=".SFUI-Regular_wdth_opsz220000_GRAD_wght2BC0000"/>
              </a:rPr>
              <a:t>Streamlined Support: Reduced duplication, clearer care pathway</a:t>
            </a:r>
            <a:endParaRPr lang="en-GB" sz="600" b="1" i="0" dirty="0">
              <a:solidFill>
                <a:srgbClr val="111111"/>
              </a:solidFill>
              <a:effectLst/>
              <a:latin typeface=".SFUI-Regular_wdth_opsz220000_GRAD_wght2BC0000"/>
            </a:endParaRPr>
          </a:p>
        </p:txBody>
      </p:sp>
    </p:spTree>
    <p:extLst>
      <p:ext uri="{BB962C8B-B14F-4D97-AF65-F5344CB8AC3E}">
        <p14:creationId xmlns:p14="http://schemas.microsoft.com/office/powerpoint/2010/main" val="522148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D06437C-5DC0-880F-0EF8-502FFDC26E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7338C1E2-1DBC-D847-B250-A35C0437F8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DC32FFC-C4A0-CA24-202A-6CE840EB84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1441D1D5-7ADC-7AA8-3225-B33A2E2FAF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5EEEBE01-FF92-2227-76BA-FF7F5D9446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2D062792-9763-609D-2381-57A6222BB3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310EBD8F-F770-4A46-1C7D-3DF86AAB70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CC48BB16-DBB0-9D03-D547-8460095D7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Picture 3" descr="A logo on a black background&#10;&#10;Description automatically generated">
            <a:extLst>
              <a:ext uri="{FF2B5EF4-FFF2-40B4-BE49-F238E27FC236}">
                <a16:creationId xmlns:a16="http://schemas.microsoft.com/office/drawing/2014/main" id="{6AA8A25E-EE7C-A961-5A1F-EB2B5CE8EA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2929" y="5355029"/>
            <a:ext cx="2669513" cy="1601709"/>
          </a:xfrm>
          <a:prstGeom prst="rect">
            <a:avLst/>
          </a:prstGeom>
        </p:spPr>
      </p:pic>
      <p:grpSp>
        <p:nvGrpSpPr>
          <p:cNvPr id="38" name="Group 37">
            <a:extLst>
              <a:ext uri="{FF2B5EF4-FFF2-40B4-BE49-F238E27FC236}">
                <a16:creationId xmlns:a16="http://schemas.microsoft.com/office/drawing/2014/main" id="{3A8E6131-9AA3-7E31-FCF9-D4C1A2B345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84E7B2C2-EF58-BC4D-CB79-448A4BFE0C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58AD94BC-EFA6-2C56-3131-1411DD81A7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C465D516-5EDB-B902-B100-4B7983732A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6800432F-C22B-DD4E-1CAD-9A116ABA78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itle 11">
            <a:extLst>
              <a:ext uri="{FF2B5EF4-FFF2-40B4-BE49-F238E27FC236}">
                <a16:creationId xmlns:a16="http://schemas.microsoft.com/office/drawing/2014/main" id="{96033BFB-2B27-9A96-C214-91A4D6F5C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Benefits for the Patient (Carer)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664B8B78-378E-E182-CC67-73A27DD98D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GB" i="0" dirty="0">
                <a:solidFill>
                  <a:srgbClr val="111111"/>
                </a:solidFill>
                <a:effectLst/>
                <a:latin typeface=".SFUI-Regular_wdth_opsz220000_GRAD_wght2BC0000"/>
              </a:rPr>
              <a:t>Early identification and intervention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i="0" dirty="0">
                <a:solidFill>
                  <a:srgbClr val="111111"/>
                </a:solidFill>
                <a:effectLst/>
                <a:latin typeface=".SFUI-Regular_wdth_opsz220000_GRAD_wght2BC0000"/>
              </a:rPr>
              <a:t>Access to emotional, practical, and peer support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i="0" dirty="0">
                <a:solidFill>
                  <a:srgbClr val="111111"/>
                </a:solidFill>
                <a:effectLst/>
                <a:latin typeface=".SFUI-Regular_wdth_opsz220000_GRAD_wght2BC0000"/>
              </a:rPr>
              <a:t>Reduced stress and social isolation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i="0" dirty="0">
                <a:solidFill>
                  <a:srgbClr val="111111"/>
                </a:solidFill>
                <a:effectLst/>
                <a:latin typeface=".SFUI-Regular_wdth_opsz220000_GRAD_wght2BC0000"/>
              </a:rPr>
              <a:t>Empowerment and better quality of life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i="0" dirty="0">
                <a:solidFill>
                  <a:srgbClr val="111111"/>
                </a:solidFill>
                <a:effectLst/>
                <a:latin typeface=".SFUI-Regular_wdth_opsz220000_GRAD_wght2BC0000"/>
              </a:rPr>
              <a:t>Improved physical and mental health outcomes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i="0" dirty="0">
                <a:solidFill>
                  <a:srgbClr val="111111"/>
                </a:solidFill>
                <a:effectLst/>
                <a:latin typeface=".SFUI-Regular_wdth_opsz220000_GRAD_wght2BC0000"/>
              </a:rPr>
              <a:t>Reduced need for frequent GP appointments</a:t>
            </a:r>
            <a:endParaRPr lang="en-GB" b="1" i="0" dirty="0">
              <a:solidFill>
                <a:srgbClr val="111111"/>
              </a:solidFill>
              <a:effectLst/>
              <a:latin typeface=".SFUI-Regular_wdth_opsz220000_GRAD_wght2BC0000"/>
            </a:endParaRPr>
          </a:p>
        </p:txBody>
      </p:sp>
    </p:spTree>
    <p:extLst>
      <p:ext uri="{BB962C8B-B14F-4D97-AF65-F5344CB8AC3E}">
        <p14:creationId xmlns:p14="http://schemas.microsoft.com/office/powerpoint/2010/main" val="3714775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5A0D394-7DCB-8EEA-A58B-A519AD731A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73ADE1AA-A152-472A-EBA3-0EEA1D8FF8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DE3EE59-A760-0973-D17A-091D4C3A66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B8FFC91A-2A3B-CB70-2E9D-8516E7D084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60B95A0-830E-3DB2-B118-1CED6531B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19BEAE51-1383-4B61-0ACB-306CE7A81A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5BEA786C-AE9F-35A3-A94C-928CE3839E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5F8333CD-81F7-8DE0-9E0B-7C316081C2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Picture 3" descr="A logo on a black background&#10;&#10;Description automatically generated">
            <a:extLst>
              <a:ext uri="{FF2B5EF4-FFF2-40B4-BE49-F238E27FC236}">
                <a16:creationId xmlns:a16="http://schemas.microsoft.com/office/drawing/2014/main" id="{949CF583-BDB0-22E1-DA18-824D832BF2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2929" y="5355029"/>
            <a:ext cx="2669513" cy="1601709"/>
          </a:xfrm>
          <a:prstGeom prst="rect">
            <a:avLst/>
          </a:prstGeom>
        </p:spPr>
      </p:pic>
      <p:grpSp>
        <p:nvGrpSpPr>
          <p:cNvPr id="38" name="Group 37">
            <a:extLst>
              <a:ext uri="{FF2B5EF4-FFF2-40B4-BE49-F238E27FC236}">
                <a16:creationId xmlns:a16="http://schemas.microsoft.com/office/drawing/2014/main" id="{7D0BD0F7-ABFF-D270-B4AD-2D5C1CAC8C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181B5BE6-D9EC-76B4-1289-2944BA013D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742D73EE-27CE-38CA-6C79-CF56985106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3131F727-5A67-B4F3-2EF2-C3F2077B4B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C53DDE2E-9DCF-2F2B-AD0A-6F2C5CDFBE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itle 11">
            <a:extLst>
              <a:ext uri="{FF2B5EF4-FFF2-40B4-BE49-F238E27FC236}">
                <a16:creationId xmlns:a16="http://schemas.microsoft.com/office/drawing/2014/main" id="{9F4C9E76-D376-2084-06F5-C46A66FF9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Benefits for the Practice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983DEE3E-3EE0-7CB6-9989-3C35EC5E99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GB" i="0" dirty="0">
                <a:solidFill>
                  <a:srgbClr val="111111"/>
                </a:solidFill>
                <a:effectLst/>
                <a:latin typeface=".SFUI-Regular_wdth_opsz220000_GRAD_wght2BC0000"/>
              </a:rPr>
              <a:t>Improved patient satisfaction and engagement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i="0" dirty="0">
                <a:solidFill>
                  <a:srgbClr val="111111"/>
                </a:solidFill>
                <a:effectLst/>
                <a:latin typeface=".SFUI-Regular_wdth_opsz220000_GRAD_wght2BC0000"/>
              </a:rPr>
              <a:t>Reduced demand on GPs and clinical staff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i="0" dirty="0">
                <a:solidFill>
                  <a:srgbClr val="111111"/>
                </a:solidFill>
                <a:effectLst/>
                <a:latin typeface=".SFUI-Regular_wdth_opsz220000_GRAD_wght2BC0000"/>
              </a:rPr>
              <a:t>More targeted and efficient use of resources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i="0" dirty="0">
                <a:solidFill>
                  <a:srgbClr val="111111"/>
                </a:solidFill>
                <a:effectLst/>
                <a:latin typeface=".SFUI-Regular_wdth_opsz220000_GRAD_wght2BC0000"/>
              </a:rPr>
              <a:t>Better outcomes aligned with NHS Long Term Plan priorities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i="0" dirty="0">
                <a:solidFill>
                  <a:srgbClr val="111111"/>
                </a:solidFill>
                <a:effectLst/>
                <a:latin typeface=".SFUI-Regular_wdth_opsz220000_GRAD_wght2BC0000"/>
              </a:rPr>
              <a:t>Strengthened links with the community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599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A63B83-E195-664E-34D3-A7A5AF082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2D09292B-FAF5-662D-C588-84AAACDBB9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5F3EC92-4C7F-11A1-0A02-5EB18001A1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679031E3-F918-209C-7388-5F5D1B6C6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8DFC2DBD-A5CE-054D-825D-CEB9BDD897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03182D5-C6F3-982C-29C1-661116BB81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F69AC978-64F0-EE3B-FC39-F7F3CF6199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D61B8D94-EEBE-D53B-53BA-68357874F5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Picture 3" descr="A logo on a black background&#10;&#10;Description automatically generated">
            <a:extLst>
              <a:ext uri="{FF2B5EF4-FFF2-40B4-BE49-F238E27FC236}">
                <a16:creationId xmlns:a16="http://schemas.microsoft.com/office/drawing/2014/main" id="{748EBA3F-63A8-95C0-D52B-A6BAB7F80A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2929" y="5355029"/>
            <a:ext cx="2669513" cy="1601709"/>
          </a:xfrm>
          <a:prstGeom prst="rect">
            <a:avLst/>
          </a:prstGeom>
        </p:spPr>
      </p:pic>
      <p:grpSp>
        <p:nvGrpSpPr>
          <p:cNvPr id="38" name="Group 37">
            <a:extLst>
              <a:ext uri="{FF2B5EF4-FFF2-40B4-BE49-F238E27FC236}">
                <a16:creationId xmlns:a16="http://schemas.microsoft.com/office/drawing/2014/main" id="{D29ABA22-0DA4-2307-3228-638C9EBC1B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1B273F26-83AA-7BC0-E802-73C1CD89DD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576B198F-D658-5FA9-755B-46BBFBBC0A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46573749-1174-0539-FC3A-D3B0AB1827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9C0566C3-0B63-B43E-245F-BAE04A5E4B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itle 11">
            <a:extLst>
              <a:ext uri="{FF2B5EF4-FFF2-40B4-BE49-F238E27FC236}">
                <a16:creationId xmlns:a16="http://schemas.microsoft.com/office/drawing/2014/main" id="{7A44DB8C-E26E-36EF-7DB0-3F1EBAFE2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Case Study – “Joan’s Story”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C8224D4E-5B60-24E2-26FB-6B0AD4FCB2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5900"/>
            <a:ext cx="10515600" cy="46910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b="1" dirty="0"/>
              <a:t>Background</a:t>
            </a:r>
            <a:r>
              <a:rPr lang="en-GB" dirty="0"/>
              <a:t>: Joan, age 68, is caring for her husband with Parkinson’s. She visits her GP frequently with signs of anxiety and fatigue.</a:t>
            </a:r>
          </a:p>
          <a:p>
            <a:pPr marL="0" indent="0">
              <a:buNone/>
            </a:pPr>
            <a:r>
              <a:rPr lang="en-GB" b="1" dirty="0"/>
              <a:t>Intervention: </a:t>
            </a:r>
            <a:r>
              <a:rPr lang="en-GB" dirty="0"/>
              <a:t>The Carers Champion identified her as a hidden carer and referred her to the Social Prescriber.</a:t>
            </a:r>
          </a:p>
          <a:p>
            <a:pPr marL="0" indent="0">
              <a:buNone/>
            </a:pPr>
            <a:r>
              <a:rPr lang="en-GB" b="1" dirty="0"/>
              <a:t>Support Provided:</a:t>
            </a:r>
          </a:p>
          <a:p>
            <a:r>
              <a:rPr lang="en-GB" dirty="0"/>
              <a:t>Connected to a local carers support group</a:t>
            </a:r>
          </a:p>
          <a:p>
            <a:r>
              <a:rPr lang="en-GB" dirty="0"/>
              <a:t>Helped access a carers break scheme</a:t>
            </a:r>
          </a:p>
          <a:p>
            <a:r>
              <a:rPr lang="en-GB" dirty="0"/>
              <a:t>Referred to the NHS Talking Therapy for support with anxiety and low mood</a:t>
            </a:r>
          </a:p>
          <a:p>
            <a:r>
              <a:rPr lang="en-GB" dirty="0"/>
              <a:t>Guided on applying for Carer’s Allowance and Blue Badge</a:t>
            </a:r>
          </a:p>
          <a:p>
            <a:pPr marL="0" indent="0">
              <a:buNone/>
            </a:pPr>
            <a:r>
              <a:rPr lang="en-GB" b="1" dirty="0"/>
              <a:t>Outcome:</a:t>
            </a:r>
          </a:p>
          <a:p>
            <a:r>
              <a:rPr lang="en-GB" dirty="0"/>
              <a:t>Joan now feels less isolated and more confident</a:t>
            </a:r>
          </a:p>
          <a:p>
            <a:r>
              <a:rPr lang="en-GB" dirty="0"/>
              <a:t>GP appointments reduced by 40%</a:t>
            </a:r>
          </a:p>
          <a:p>
            <a:r>
              <a:rPr lang="en-GB" dirty="0"/>
              <a:t>Improved mental health and family resilience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86843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B6E96C2-48E2-4265-D7AF-7CA33F23DD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B101B7CA-7404-DA31-C9BC-625B39B38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CFD7676-3290-EDE8-5F19-350A8F7675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E0784A31-2F17-28E9-9784-5DDA128C62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92F8A5FA-1C2B-F045-9776-1A0953ACD5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0CB113EA-23D4-A0B9-57BE-861E542F00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EEF88200-4206-30C2-7E6C-44BF9C5AC1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550132F9-7194-2620-CED6-0372B174C6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Picture 3" descr="A logo on a black background&#10;&#10;Description automatically generated">
            <a:extLst>
              <a:ext uri="{FF2B5EF4-FFF2-40B4-BE49-F238E27FC236}">
                <a16:creationId xmlns:a16="http://schemas.microsoft.com/office/drawing/2014/main" id="{A9BB956E-CD8D-2CB3-59F5-8027BD6FC7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2929" y="5355029"/>
            <a:ext cx="2669513" cy="1601709"/>
          </a:xfrm>
          <a:prstGeom prst="rect">
            <a:avLst/>
          </a:prstGeom>
        </p:spPr>
      </p:pic>
      <p:grpSp>
        <p:nvGrpSpPr>
          <p:cNvPr id="38" name="Group 37">
            <a:extLst>
              <a:ext uri="{FF2B5EF4-FFF2-40B4-BE49-F238E27FC236}">
                <a16:creationId xmlns:a16="http://schemas.microsoft.com/office/drawing/2014/main" id="{C2CFFE1D-7427-2C09-F07F-0E1251BE71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F8C1F05E-283D-A2AF-CFD2-609B092212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5D0B7E68-34D9-3F7E-06B8-742E680176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5306C3D0-9383-E852-8869-0DB01946FE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4C0EF781-974C-A1D6-CBE2-FE5411C8F3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itle 11">
            <a:extLst>
              <a:ext uri="{FF2B5EF4-FFF2-40B4-BE49-F238E27FC236}">
                <a16:creationId xmlns:a16="http://schemas.microsoft.com/office/drawing/2014/main" id="{538A3B71-F367-9CE1-3FAC-EED193A55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FB58788E-D5CD-E002-BCED-7E8B8EBD8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GB" b="0" i="0" dirty="0">
                <a:solidFill>
                  <a:srgbClr val="111111"/>
                </a:solidFill>
                <a:effectLst/>
                <a:latin typeface=".SFUI-Regular"/>
              </a:rPr>
              <a:t>When Carers Champions and Social Prescribers collaborate, carers receive timely, joined-up support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b="0" i="0" dirty="0">
                <a:solidFill>
                  <a:srgbClr val="111111"/>
                </a:solidFill>
                <a:effectLst/>
                <a:latin typeface=".SFUI-Regular"/>
              </a:rPr>
              <a:t>This partnership strengthens continuity of care, reduces pressure on services, and uplifts lives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b="0" i="0" dirty="0">
                <a:solidFill>
                  <a:srgbClr val="111111"/>
                </a:solidFill>
                <a:effectLst/>
                <a:latin typeface=".SFUI-Regular"/>
              </a:rPr>
              <a:t>By working together, we create a support system that values carers as partners in care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3369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720</Words>
  <Application>Microsoft Office PowerPoint</Application>
  <PresentationFormat>Widescreen</PresentationFormat>
  <Paragraphs>67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.SF UI</vt:lpstr>
      <vt:lpstr>.SFUI-Regular</vt:lpstr>
      <vt:lpstr>.SFUI-Regular_wdth_opsz220000_GRAD_wght2BC0000</vt:lpstr>
      <vt:lpstr>Aptos</vt:lpstr>
      <vt:lpstr>Aptos Display</vt:lpstr>
      <vt:lpstr>Arial</vt:lpstr>
      <vt:lpstr>inherit</vt:lpstr>
      <vt:lpstr>Times New Roman</vt:lpstr>
      <vt:lpstr>Wingdings</vt:lpstr>
      <vt:lpstr>Office Theme</vt:lpstr>
      <vt:lpstr>Working Together: Carers Champion &amp; Social Prescribing Roles </vt:lpstr>
      <vt:lpstr>Introduction</vt:lpstr>
      <vt:lpstr>The Carers Champion Role</vt:lpstr>
      <vt:lpstr>The Social Prescriber Role</vt:lpstr>
      <vt:lpstr>How the Roles Work Together</vt:lpstr>
      <vt:lpstr>Benefits for the Patient (Carer)</vt:lpstr>
      <vt:lpstr>Benefits for the Practice</vt:lpstr>
      <vt:lpstr>Case Study – “Joan’s Story”</vt:lpstr>
      <vt:lpstr>Conclusion</vt:lpstr>
      <vt:lpstr>The Patient Participation Group (PPG)</vt:lpstr>
      <vt:lpstr>Raise Awareness in the Community</vt:lpstr>
      <vt:lpstr>Help Identify Hidden Carers</vt:lpstr>
      <vt:lpstr>Shape and Improve Services</vt:lpstr>
      <vt:lpstr>Promote and Co-Design Resources</vt:lpstr>
      <vt:lpstr>Support Carer-Friendly Practice Accreditation</vt:lpstr>
      <vt:lpstr>Questions &amp; Answers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CHARLES, Matthew (BEDWELL MEDICAL CENTRE)</dc:creator>
  <cp:lastModifiedBy>MARDLE, Lisa (KING GEORGE MANOR HOUSE SURGERIES)</cp:lastModifiedBy>
  <cp:revision>7</cp:revision>
  <dcterms:created xsi:type="dcterms:W3CDTF">2024-10-29T13:05:49Z</dcterms:created>
  <dcterms:modified xsi:type="dcterms:W3CDTF">2025-04-30T11:55:57Z</dcterms:modified>
</cp:coreProperties>
</file>